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74" r:id="rId12"/>
    <p:sldId id="266" r:id="rId13"/>
    <p:sldId id="267" r:id="rId14"/>
    <p:sldId id="270" r:id="rId15"/>
    <p:sldId id="269" r:id="rId16"/>
    <p:sldId id="276" r:id="rId17"/>
    <p:sldId id="268" r:id="rId18"/>
    <p:sldId id="277" r:id="rId19"/>
    <p:sldId id="271" r:id="rId20"/>
    <p:sldId id="278" r:id="rId21"/>
    <p:sldId id="272" r:id="rId22"/>
    <p:sldId id="279" r:id="rId23"/>
    <p:sldId id="27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0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F13B6-14AB-488E-800B-1557734FBB74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AE1B-D1DB-4B63-AC33-B7EAD6852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F13B6-14AB-488E-800B-1557734FBB74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AE1B-D1DB-4B63-AC33-B7EAD6852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F13B6-14AB-488E-800B-1557734FBB74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AE1B-D1DB-4B63-AC33-B7EAD6852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F13B6-14AB-488E-800B-1557734FBB74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AE1B-D1DB-4B63-AC33-B7EAD6852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F13B6-14AB-488E-800B-1557734FBB74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AE1B-D1DB-4B63-AC33-B7EAD6852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F13B6-14AB-488E-800B-1557734FBB74}" type="datetimeFigureOut">
              <a:rPr lang="en-US" smtClean="0"/>
              <a:t>10/6/14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AE1B-D1DB-4B63-AC33-B7EAD6852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F13B6-14AB-488E-800B-1557734FBB74}" type="datetimeFigureOut">
              <a:rPr lang="en-US" smtClean="0"/>
              <a:t>10/6/14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AE1B-D1DB-4B63-AC33-B7EAD6852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F13B6-14AB-488E-800B-1557734FBB74}" type="datetimeFigureOut">
              <a:rPr lang="en-US" smtClean="0"/>
              <a:t>10/6/14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AE1B-D1DB-4B63-AC33-B7EAD6852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F13B6-14AB-488E-800B-1557734FBB74}" type="datetimeFigureOut">
              <a:rPr lang="en-US" smtClean="0"/>
              <a:t>10/6/14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AE1B-D1DB-4B63-AC33-B7EAD6852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F13B6-14AB-488E-800B-1557734FBB74}" type="datetimeFigureOut">
              <a:rPr lang="en-US" smtClean="0"/>
              <a:t>10/6/14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AE1B-D1DB-4B63-AC33-B7EAD6852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F13B6-14AB-488E-800B-1557734FBB74}" type="datetimeFigureOut">
              <a:rPr lang="en-US" smtClean="0"/>
              <a:t>10/6/14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AE1B-D1DB-4B63-AC33-B7EAD6852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13B6-14AB-488E-800B-1557734FBB74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5AE1B-D1DB-4B63-AC33-B7EAD68523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1.png"/><Relationship Id="rId1" Type="http://schemas.microsoft.com/office/2007/relationships/media" Target="file:///\\SNIS-EDU1\VOL1\STAFF\HOLDENE\SNIS\Fitness%2520Unit\Curl-ups.wmv" TargetMode="External"/><Relationship Id="rId2" Type="http://schemas.openxmlformats.org/officeDocument/2006/relationships/video" Target="file:///\\SNIS-EDU1\VOL1\STAFF\HOLDENE\SNIS\Fitness%2520Unit\Curl-ups.wmv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2.png"/><Relationship Id="rId1" Type="http://schemas.microsoft.com/office/2007/relationships/media" Target="file:///\\SNIS-EDU1\VOL1\STAFF\HOLDENE\SNIS\Fitness%2520Unit\PushUpTest.wmv" TargetMode="External"/><Relationship Id="rId2" Type="http://schemas.openxmlformats.org/officeDocument/2006/relationships/video" Target="file:///\\SNIS-EDU1\VOL1\STAFF\HOLDENE\SNIS\Fitness%2520Unit\PushUpTest.wmv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2.png"/><Relationship Id="rId1" Type="http://schemas.microsoft.com/office/2007/relationships/media" Target="file:///\\SNIS-EDU1\VOL1\STAFF\HOLDENE\SNIS\Fitness%2520Unit\SitandReach.wmv" TargetMode="External"/><Relationship Id="rId2" Type="http://schemas.openxmlformats.org/officeDocument/2006/relationships/video" Target="file:///\\SNIS-EDU1\VOL1\STAFF\HOLDENE\SNIS\Fitness%2520Unit\SitandReach.wmv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1.png"/><Relationship Id="rId1" Type="http://schemas.microsoft.com/office/2007/relationships/media" Target="file:///\\SNIS-EDU1\VOL1\STAFF\HOLDENE\SNIS\Fitness%2520Unit\MileRun.wmv" TargetMode="External"/><Relationship Id="rId2" Type="http://schemas.openxmlformats.org/officeDocument/2006/relationships/video" Target="file:///\\SNIS-EDU1\VOL1\STAFF\HOLDENE\SNIS\Fitness%2520Unit\MileRun.wmv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37338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7030A0"/>
                </a:solidFill>
                <a:latin typeface="Castellar" pitchFamily="18" charset="0"/>
              </a:rPr>
              <a:t>Fitness Unit</a:t>
            </a:r>
            <a:br>
              <a:rPr lang="en-US" sz="8800" dirty="0" smtClean="0">
                <a:solidFill>
                  <a:srgbClr val="7030A0"/>
                </a:solidFill>
                <a:latin typeface="Castellar" pitchFamily="18" charset="0"/>
              </a:rPr>
            </a:br>
            <a:r>
              <a:rPr lang="en-US" sz="8800" dirty="0" smtClean="0">
                <a:solidFill>
                  <a:srgbClr val="7030A0"/>
                </a:solidFill>
                <a:latin typeface="Castellar" pitchFamily="18" charset="0"/>
              </a:rPr>
              <a:t>Study Guide</a:t>
            </a:r>
            <a:endParaRPr lang="en-US" sz="8800" dirty="0">
              <a:solidFill>
                <a:srgbClr val="7030A0"/>
              </a:solidFill>
              <a:latin typeface="Castellar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860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Miss Duque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Miss Holden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Mr. </a:t>
            </a:r>
            <a:r>
              <a:rPr lang="en-US" sz="4400" dirty="0" err="1" smtClean="0">
                <a:solidFill>
                  <a:schemeClr val="tx1"/>
                </a:solidFill>
              </a:rPr>
              <a:t>Mumma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6002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7030A0"/>
                </a:solidFill>
                <a:latin typeface="Castellar" pitchFamily="18" charset="0"/>
              </a:rPr>
              <a:t>FLEXIBILITY</a:t>
            </a:r>
            <a:endParaRPr lang="en-US" sz="8800" dirty="0">
              <a:solidFill>
                <a:srgbClr val="7030A0"/>
              </a:solidFill>
              <a:latin typeface="Castellar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/>
              <a:t>The range or movement of a muscle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7030A0"/>
                </a:solidFill>
                <a:latin typeface="Castellar" pitchFamily="18" charset="0"/>
              </a:rPr>
              <a:t>FLEXIBILITY </a:t>
            </a:r>
            <a:br>
              <a:rPr lang="en-US" sz="5400" dirty="0" smtClean="0">
                <a:solidFill>
                  <a:srgbClr val="7030A0"/>
                </a:solidFill>
                <a:latin typeface="Castellar" pitchFamily="18" charset="0"/>
              </a:rPr>
            </a:br>
            <a:r>
              <a:rPr lang="en-US" sz="5400" dirty="0" smtClean="0">
                <a:solidFill>
                  <a:srgbClr val="7030A0"/>
                </a:solidFill>
                <a:latin typeface="Castellar" pitchFamily="18" charset="0"/>
              </a:rPr>
              <a:t>(continued)</a:t>
            </a:r>
            <a:endParaRPr lang="en-US" sz="5400" dirty="0">
              <a:solidFill>
                <a:srgbClr val="7030A0"/>
              </a:solidFill>
              <a:latin typeface="Castellar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438400"/>
            <a:ext cx="7239000" cy="3048000"/>
          </a:xfrm>
        </p:spPr>
        <p:txBody>
          <a:bodyPr/>
          <a:lstStyle/>
          <a:p>
            <a:r>
              <a:rPr lang="en-US" dirty="0"/>
              <a:t>        Prevents injury</a:t>
            </a:r>
          </a:p>
          <a:p>
            <a:r>
              <a:rPr lang="en-US" dirty="0"/>
              <a:t>        Increases with stretching</a:t>
            </a:r>
          </a:p>
          <a:p>
            <a:r>
              <a:rPr lang="en-US" dirty="0"/>
              <a:t>        Important for all ages</a:t>
            </a:r>
          </a:p>
          <a:p>
            <a:r>
              <a:rPr lang="en-US" dirty="0"/>
              <a:t>        Can decrease as you get older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7030A0"/>
                </a:solidFill>
                <a:latin typeface="Castellar" pitchFamily="18" charset="0"/>
              </a:rPr>
              <a:t>AEROBIC</a:t>
            </a:r>
            <a:endParaRPr lang="en-US" sz="7200" dirty="0">
              <a:solidFill>
                <a:srgbClr val="7030A0"/>
              </a:solidFill>
              <a:latin typeface="Castellar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lvl="0">
              <a:buNone/>
            </a:pPr>
            <a:r>
              <a:rPr lang="en-US" dirty="0"/>
              <a:t>An </a:t>
            </a:r>
            <a:r>
              <a:rPr lang="en-US" i="1" u="sng" dirty="0"/>
              <a:t>Aerobic</a:t>
            </a:r>
            <a:r>
              <a:rPr lang="en-US" dirty="0"/>
              <a:t> activity is an exercise that is performed at a steady a pace so that the heart can supply as much oxygen as the body’s muscles need</a:t>
            </a:r>
            <a:r>
              <a:rPr lang="en-US" dirty="0" smtClean="0"/>
              <a:t>.</a:t>
            </a:r>
          </a:p>
          <a:p>
            <a:pPr lvl="0">
              <a:buNone/>
            </a:pPr>
            <a:endParaRPr lang="en-US" dirty="0"/>
          </a:p>
          <a:p>
            <a:pPr lvl="0" algn="ctr">
              <a:buNone/>
            </a:pPr>
            <a:r>
              <a:rPr lang="en-US" dirty="0" smtClean="0"/>
              <a:t>Example: Mile Run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7030A0"/>
                </a:solidFill>
                <a:latin typeface="Castellar" pitchFamily="18" charset="0"/>
              </a:rPr>
              <a:t>ANAEROBIC</a:t>
            </a:r>
            <a:endParaRPr lang="en-US" sz="6000" dirty="0">
              <a:solidFill>
                <a:srgbClr val="7030A0"/>
              </a:solidFill>
              <a:latin typeface="Castellar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992563"/>
          </a:xfrm>
        </p:spPr>
        <p:txBody>
          <a:bodyPr/>
          <a:lstStyle/>
          <a:p>
            <a:pPr>
              <a:buNone/>
            </a:pPr>
            <a:r>
              <a:rPr lang="en-US" dirty="0"/>
              <a:t>Activity done at such a fast pace that the </a:t>
            </a:r>
            <a:r>
              <a:rPr lang="en-US" dirty="0" smtClean="0"/>
              <a:t>heart cannot </a:t>
            </a:r>
            <a:r>
              <a:rPr lang="en-US" dirty="0"/>
              <a:t>supply oxygen as fast as the body’s muscles use it.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Example: 50 yard spring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>
            <a:normAutofit/>
          </a:bodyPr>
          <a:lstStyle/>
          <a:p>
            <a:r>
              <a:rPr lang="en-US" sz="8000" dirty="0" smtClean="0">
                <a:latin typeface="Subway" pitchFamily="2" charset="0"/>
              </a:rPr>
              <a:t>CONNECTICUT</a:t>
            </a:r>
            <a:br>
              <a:rPr lang="en-US" sz="8000" dirty="0" smtClean="0">
                <a:latin typeface="Subway" pitchFamily="2" charset="0"/>
              </a:rPr>
            </a:br>
            <a:r>
              <a:rPr lang="en-US" sz="8000" dirty="0" smtClean="0">
                <a:latin typeface="Subway" pitchFamily="2" charset="0"/>
              </a:rPr>
              <a:t>FITNESS </a:t>
            </a:r>
            <a:br>
              <a:rPr lang="en-US" sz="8000" dirty="0" smtClean="0">
                <a:latin typeface="Subway" pitchFamily="2" charset="0"/>
              </a:rPr>
            </a:br>
            <a:r>
              <a:rPr lang="en-US" sz="8000" dirty="0" smtClean="0">
                <a:latin typeface="Subway" pitchFamily="2" charset="0"/>
              </a:rPr>
              <a:t>TEST</a:t>
            </a:r>
            <a:endParaRPr lang="en-US" sz="8000" dirty="0">
              <a:latin typeface="Subway" pitchFamily="2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6600" dirty="0" smtClean="0">
                <a:latin typeface="Herald" pitchFamily="2" charset="0"/>
              </a:rPr>
              <a:t>CURL-UP </a:t>
            </a:r>
            <a:br>
              <a:rPr lang="en-US" sz="6600" dirty="0" smtClean="0">
                <a:latin typeface="Herald" pitchFamily="2" charset="0"/>
              </a:rPr>
            </a:br>
            <a:r>
              <a:rPr lang="en-US" sz="6600" dirty="0" smtClean="0">
                <a:latin typeface="Herald" pitchFamily="2" charset="0"/>
              </a:rPr>
              <a:t>SKILL CUES</a:t>
            </a:r>
            <a:endParaRPr lang="en-US" sz="6600" dirty="0">
              <a:latin typeface="Herald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4525963"/>
          </a:xfrm>
        </p:spPr>
        <p:txBody>
          <a:bodyPr/>
          <a:lstStyle/>
          <a:p>
            <a:pPr lvl="0"/>
            <a:r>
              <a:rPr lang="en-US" dirty="0"/>
              <a:t>Heels on gym floor</a:t>
            </a:r>
          </a:p>
          <a:p>
            <a:pPr lvl="0"/>
            <a:r>
              <a:rPr lang="en-US" dirty="0"/>
              <a:t>Hands start on top black strip and slide to bottom black strip </a:t>
            </a:r>
          </a:p>
          <a:p>
            <a:r>
              <a:rPr lang="en-US" dirty="0"/>
              <a:t>(hands must stay on mat)</a:t>
            </a:r>
          </a:p>
          <a:p>
            <a:pPr lvl="0"/>
            <a:r>
              <a:rPr lang="en-US" dirty="0"/>
              <a:t>Head must touch mat between curl-ups</a:t>
            </a:r>
          </a:p>
          <a:p>
            <a:pPr lvl="0"/>
            <a:r>
              <a:rPr lang="en-US" dirty="0"/>
              <a:t>Stay on cadence (CD)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url-ups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1250949" y="1485900"/>
            <a:ext cx="6673851" cy="50053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152400"/>
            <a:ext cx="685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Click to view the </a:t>
            </a:r>
          </a:p>
          <a:p>
            <a:pPr algn="ctr"/>
            <a:r>
              <a:rPr lang="en-US" sz="3200" dirty="0" smtClean="0"/>
              <a:t>Curl-up video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6600" dirty="0" smtClean="0">
                <a:latin typeface="Herald" pitchFamily="2" charset="0"/>
              </a:rPr>
              <a:t>PUSH-UP </a:t>
            </a:r>
            <a:br>
              <a:rPr lang="en-US" sz="6600" dirty="0" smtClean="0">
                <a:latin typeface="Herald" pitchFamily="2" charset="0"/>
              </a:rPr>
            </a:br>
            <a:r>
              <a:rPr lang="en-US" sz="6600" dirty="0" smtClean="0">
                <a:latin typeface="Herald" pitchFamily="2" charset="0"/>
              </a:rPr>
              <a:t>SKILL CUES</a:t>
            </a:r>
            <a:endParaRPr lang="en-US" sz="6600" dirty="0">
              <a:latin typeface="Herald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lvl="0"/>
            <a:r>
              <a:rPr lang="en-US" dirty="0"/>
              <a:t>Hands placed slightly wider than shoulders</a:t>
            </a:r>
          </a:p>
          <a:p>
            <a:pPr lvl="0"/>
            <a:r>
              <a:rPr lang="en-US" dirty="0"/>
              <a:t>Back straight (No Mountain or Valley)</a:t>
            </a:r>
          </a:p>
          <a:p>
            <a:pPr lvl="0"/>
            <a:r>
              <a:rPr lang="en-US" dirty="0"/>
              <a:t>Elbows make 90 degree angle</a:t>
            </a:r>
          </a:p>
          <a:p>
            <a:pPr lvl="0"/>
            <a:r>
              <a:rPr lang="en-US" dirty="0"/>
              <a:t>Stay on cadence (CD)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ushUpTest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990600" y="1981200"/>
            <a:ext cx="7526868" cy="45386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304800"/>
            <a:ext cx="762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Click to view the </a:t>
            </a:r>
          </a:p>
          <a:p>
            <a:pPr algn="ctr"/>
            <a:r>
              <a:rPr lang="en-US" sz="4000" dirty="0" smtClean="0"/>
              <a:t>Push-up Test video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Herald" pitchFamily="2" charset="0"/>
              </a:rPr>
              <a:t>SIT &amp; REACH </a:t>
            </a:r>
            <a:br>
              <a:rPr lang="en-US" sz="6000" dirty="0" smtClean="0">
                <a:latin typeface="Herald" pitchFamily="2" charset="0"/>
              </a:rPr>
            </a:br>
            <a:r>
              <a:rPr lang="en-US" sz="6000" dirty="0" smtClean="0">
                <a:latin typeface="Herald" pitchFamily="2" charset="0"/>
              </a:rPr>
              <a:t>SKILL CUES</a:t>
            </a:r>
            <a:endParaRPr lang="en-US" sz="6000" dirty="0">
              <a:latin typeface="Herald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lvl="0"/>
            <a:r>
              <a:rPr lang="en-US" dirty="0"/>
              <a:t>Testing leg is extended with foot flat against bottom of the box</a:t>
            </a:r>
          </a:p>
          <a:p>
            <a:pPr lvl="0"/>
            <a:r>
              <a:rPr lang="en-US" dirty="0"/>
              <a:t>Non-testing leg: Knee is bent &amp; bottom of foot is flat on the floor</a:t>
            </a:r>
          </a:p>
          <a:p>
            <a:pPr lvl="0"/>
            <a:r>
              <a:rPr lang="en-US" dirty="0"/>
              <a:t>One hand on top of the other</a:t>
            </a:r>
          </a:p>
          <a:p>
            <a:pPr lvl="0"/>
            <a:r>
              <a:rPr lang="en-US" dirty="0"/>
              <a:t>1-2-3 reach and hold for 3 seconds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33400"/>
            <a:ext cx="815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How do I improve my </a:t>
            </a:r>
            <a:r>
              <a:rPr lang="en-US" sz="4800" dirty="0" smtClean="0">
                <a:solidFill>
                  <a:srgbClr val="00B0F0"/>
                </a:solidFill>
              </a:rPr>
              <a:t>CARDIOVASCULAR ENDRUANCE</a:t>
            </a:r>
            <a:r>
              <a:rPr lang="en-US" sz="4800" dirty="0" smtClean="0"/>
              <a:t>??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743200"/>
            <a:ext cx="7315200" cy="397031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en-US" sz="2800" dirty="0"/>
              <a:t>PACE </a:t>
            </a:r>
            <a:r>
              <a:rPr lang="en-US" sz="2800" dirty="0" smtClean="0"/>
              <a:t>activity</a:t>
            </a:r>
          </a:p>
          <a:p>
            <a:pPr algn="ctr">
              <a:buFont typeface="Wingdings" pitchFamily="2" charset="2"/>
              <a:buChar char="ü"/>
            </a:pPr>
            <a:r>
              <a:rPr lang="en-US" sz="2800" dirty="0" smtClean="0"/>
              <a:t>Swimming</a:t>
            </a:r>
          </a:p>
          <a:p>
            <a:pPr algn="ctr">
              <a:buFont typeface="Wingdings" pitchFamily="2" charset="2"/>
              <a:buChar char="ü"/>
            </a:pPr>
            <a:r>
              <a:rPr lang="en-US" sz="2800" dirty="0"/>
              <a:t>P</a:t>
            </a:r>
            <a:r>
              <a:rPr lang="en-US" sz="2800" dirty="0" smtClean="0"/>
              <a:t>laying outside (tag)</a:t>
            </a:r>
          </a:p>
          <a:p>
            <a:pPr algn="ctr">
              <a:buFont typeface="Wingdings" pitchFamily="2" charset="2"/>
              <a:buChar char="ü"/>
            </a:pPr>
            <a:r>
              <a:rPr lang="en-US" sz="2800" dirty="0" smtClean="0"/>
              <a:t>Walking </a:t>
            </a:r>
            <a:r>
              <a:rPr lang="en-US" sz="2800" dirty="0"/>
              <a:t>the </a:t>
            </a:r>
            <a:r>
              <a:rPr lang="en-US" sz="2800" dirty="0" smtClean="0"/>
              <a:t>dog </a:t>
            </a:r>
          </a:p>
          <a:p>
            <a:pPr algn="ctr">
              <a:buFont typeface="Wingdings" pitchFamily="2" charset="2"/>
              <a:buChar char="ü"/>
            </a:pPr>
            <a:r>
              <a:rPr lang="en-US" sz="2800" dirty="0" smtClean="0"/>
              <a:t>Ride </a:t>
            </a:r>
            <a:r>
              <a:rPr lang="en-US" sz="2800" dirty="0"/>
              <a:t>a </a:t>
            </a:r>
            <a:r>
              <a:rPr lang="en-US" sz="2800" dirty="0" smtClean="0"/>
              <a:t>bike</a:t>
            </a:r>
          </a:p>
          <a:p>
            <a:pPr algn="ctr">
              <a:buFont typeface="Wingdings" pitchFamily="2" charset="2"/>
              <a:buChar char="ü"/>
            </a:pPr>
            <a:r>
              <a:rPr lang="en-US" sz="2800" dirty="0" smtClean="0"/>
              <a:t>Jump rope</a:t>
            </a:r>
          </a:p>
          <a:p>
            <a:pPr algn="ctr">
              <a:buFont typeface="Wingdings" pitchFamily="2" charset="2"/>
              <a:buChar char="ü"/>
            </a:pPr>
            <a:r>
              <a:rPr lang="en-US" sz="2800" dirty="0" smtClean="0"/>
              <a:t>Stairs</a:t>
            </a:r>
          </a:p>
          <a:p>
            <a:pPr algn="ctr">
              <a:buFont typeface="Wingdings" pitchFamily="2" charset="2"/>
              <a:buChar char="ü"/>
            </a:pPr>
            <a:r>
              <a:rPr lang="en-US" sz="2800" dirty="0" smtClean="0"/>
              <a:t>Aerobics</a:t>
            </a:r>
          </a:p>
          <a:p>
            <a:pPr algn="ctr">
              <a:buFont typeface="Wingdings" pitchFamily="2" charset="2"/>
              <a:buChar char="ü"/>
            </a:pPr>
            <a:endParaRPr lang="en-US" sz="2800" dirty="0" smtClean="0"/>
          </a:p>
          <a:p>
            <a:pPr algn="ctr">
              <a:buFont typeface="Wingdings" pitchFamily="2" charset="2"/>
              <a:buChar char="ü"/>
            </a:pPr>
            <a:r>
              <a:rPr lang="en-US" sz="2800" dirty="0" smtClean="0"/>
              <a:t>Kickboxing</a:t>
            </a:r>
          </a:p>
          <a:p>
            <a:pPr algn="ctr">
              <a:buFont typeface="Wingdings" pitchFamily="2" charset="2"/>
              <a:buChar char="ü"/>
            </a:pPr>
            <a:r>
              <a:rPr lang="en-US" sz="2800" dirty="0" smtClean="0"/>
              <a:t>In-line Skating</a:t>
            </a:r>
          </a:p>
          <a:p>
            <a:pPr algn="ctr">
              <a:buFont typeface="Wingdings" pitchFamily="2" charset="2"/>
              <a:buChar char="ü"/>
            </a:pPr>
            <a:r>
              <a:rPr lang="en-US" sz="2800" dirty="0" smtClean="0"/>
              <a:t>Basketball</a:t>
            </a:r>
          </a:p>
          <a:p>
            <a:pPr algn="ctr">
              <a:buFont typeface="Wingdings" pitchFamily="2" charset="2"/>
              <a:buChar char="ü"/>
            </a:pPr>
            <a:r>
              <a:rPr lang="en-US" sz="2800" dirty="0" smtClean="0"/>
              <a:t>Handball</a:t>
            </a:r>
          </a:p>
          <a:p>
            <a:pPr algn="ctr">
              <a:buFont typeface="Wingdings" pitchFamily="2" charset="2"/>
              <a:buChar char="ü"/>
            </a:pPr>
            <a:r>
              <a:rPr lang="en-US" sz="2800" dirty="0" smtClean="0"/>
              <a:t>Soccer</a:t>
            </a:r>
          </a:p>
          <a:p>
            <a:pPr algn="ctr">
              <a:buFont typeface="Wingdings" pitchFamily="2" charset="2"/>
              <a:buChar char="ü"/>
            </a:pPr>
            <a:r>
              <a:rPr lang="en-US" sz="2800" dirty="0" smtClean="0"/>
              <a:t>Lacrosse</a:t>
            </a:r>
          </a:p>
          <a:p>
            <a:pPr algn="ctr">
              <a:buFont typeface="Wingdings" pitchFamily="2" charset="2"/>
              <a:buChar char="ü"/>
            </a:pPr>
            <a:r>
              <a:rPr lang="en-US" sz="2800" dirty="0" smtClean="0"/>
              <a:t>Dancing</a:t>
            </a:r>
          </a:p>
          <a:p>
            <a:pPr algn="ctr">
              <a:buFont typeface="Wingdings" pitchFamily="2" charset="2"/>
              <a:buChar char="ü"/>
            </a:pPr>
            <a:r>
              <a:rPr lang="en-US" sz="2800" dirty="0" smtClean="0"/>
              <a:t>Orienteering</a:t>
            </a:r>
          </a:p>
          <a:p>
            <a:pPr algn="ctr">
              <a:buFont typeface="Wingdings" pitchFamily="2" charset="2"/>
              <a:buChar char="ü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493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Click to view the</a:t>
            </a:r>
            <a:br>
              <a:rPr lang="en-US" dirty="0" smtClean="0"/>
            </a:br>
            <a:r>
              <a:rPr lang="en-US" dirty="0" smtClean="0"/>
              <a:t>Sit &amp; Reach Test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SitandReach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685799" y="1676400"/>
            <a:ext cx="8127999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371600"/>
          </a:xfrm>
        </p:spPr>
        <p:txBody>
          <a:bodyPr>
            <a:noAutofit/>
          </a:bodyPr>
          <a:lstStyle/>
          <a:p>
            <a:r>
              <a:rPr lang="en-US" sz="6600" dirty="0" smtClean="0">
                <a:latin typeface="Herald" pitchFamily="2" charset="0"/>
              </a:rPr>
              <a:t>MILE RUN </a:t>
            </a:r>
            <a:br>
              <a:rPr lang="en-US" sz="6600" dirty="0" smtClean="0">
                <a:latin typeface="Herald" pitchFamily="2" charset="0"/>
              </a:rPr>
            </a:br>
            <a:r>
              <a:rPr lang="en-US" sz="6600" dirty="0" smtClean="0">
                <a:latin typeface="Herald" pitchFamily="2" charset="0"/>
              </a:rPr>
              <a:t>SKILL CUES</a:t>
            </a:r>
            <a:endParaRPr lang="en-US" sz="6600" dirty="0">
              <a:latin typeface="Herald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/>
          <a:lstStyle/>
          <a:p>
            <a:r>
              <a:rPr lang="en-US" dirty="0" smtClean="0"/>
              <a:t>PACE yourselves to run the entire mile</a:t>
            </a:r>
          </a:p>
          <a:p>
            <a:r>
              <a:rPr lang="en-US" dirty="0" smtClean="0"/>
              <a:t>Breath in through your nose and out through your mouth</a:t>
            </a:r>
          </a:p>
          <a:p>
            <a:r>
              <a:rPr lang="en-US" dirty="0" smtClean="0"/>
              <a:t>Use good running form</a:t>
            </a:r>
          </a:p>
          <a:p>
            <a:r>
              <a:rPr lang="en-US" dirty="0" smtClean="0"/>
              <a:t>Following the designated route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Click to view </a:t>
            </a:r>
            <a:br>
              <a:rPr lang="en-US" dirty="0" smtClean="0"/>
            </a:br>
            <a:r>
              <a:rPr lang="en-US" dirty="0" smtClean="0"/>
              <a:t>the Mile Run video</a:t>
            </a:r>
            <a:endParaRPr lang="en-US" dirty="0"/>
          </a:p>
        </p:txBody>
      </p:sp>
      <p:pic>
        <p:nvPicPr>
          <p:cNvPr id="4" name="MileRun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990600" y="1698142"/>
            <a:ext cx="7315200" cy="49645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1"/>
            <a:ext cx="6019800" cy="312419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800" dirty="0" smtClean="0"/>
              <a:t>**Many activities can link to more than one fitness component**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dirty="0" smtClean="0"/>
              <a:t>How do I improve my </a:t>
            </a:r>
            <a:r>
              <a:rPr lang="en-US" sz="4800" dirty="0" smtClean="0">
                <a:solidFill>
                  <a:srgbClr val="00B0F0"/>
                </a:solidFill>
              </a:rPr>
              <a:t>MUSCULAR STRENGTH</a:t>
            </a:r>
            <a:r>
              <a:rPr lang="en-US" sz="4800" dirty="0" smtClean="0"/>
              <a:t>??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752600"/>
            <a:ext cx="7239000" cy="4953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Hold “up” push-up </a:t>
            </a:r>
            <a:r>
              <a:rPr lang="en-US" dirty="0" smtClean="0">
                <a:solidFill>
                  <a:schemeClr val="tx1"/>
                </a:solidFill>
              </a:rPr>
              <a:t>position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 Complete </a:t>
            </a:r>
            <a:r>
              <a:rPr lang="en-US" dirty="0">
                <a:solidFill>
                  <a:schemeClr val="tx1"/>
                </a:solidFill>
              </a:rPr>
              <a:t>knee </a:t>
            </a:r>
            <a:r>
              <a:rPr lang="en-US" dirty="0" smtClean="0">
                <a:solidFill>
                  <a:schemeClr val="tx1"/>
                </a:solidFill>
              </a:rPr>
              <a:t>push-ups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Wall push-ups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icep </a:t>
            </a:r>
            <a:r>
              <a:rPr lang="en-US" dirty="0">
                <a:solidFill>
                  <a:schemeClr val="tx1"/>
                </a:solidFill>
              </a:rPr>
              <a:t>curls with a backpack (or something very light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Weight Training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Yoga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Shot-put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Parallel Bars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Pull-ups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How do I improve my </a:t>
            </a:r>
            <a:r>
              <a:rPr lang="en-US" sz="4800" dirty="0" smtClean="0">
                <a:solidFill>
                  <a:srgbClr val="00B0F0"/>
                </a:solidFill>
              </a:rPr>
              <a:t>MUSCULAR ENDURANCE</a:t>
            </a:r>
            <a:r>
              <a:rPr lang="en-US" sz="4800" dirty="0" smtClean="0"/>
              <a:t>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Char char="ü"/>
            </a:pPr>
            <a:r>
              <a:rPr lang="en-US" dirty="0" smtClean="0"/>
              <a:t>Curl-ups</a:t>
            </a:r>
          </a:p>
          <a:p>
            <a:pPr algn="ctr">
              <a:buFont typeface="Wingdings" pitchFamily="2" charset="2"/>
              <a:buChar char="ü"/>
            </a:pPr>
            <a:r>
              <a:rPr lang="en-US" dirty="0" smtClean="0"/>
              <a:t>Heel raise (lay on your back and hold heels 3-6” above the ground)</a:t>
            </a:r>
          </a:p>
          <a:p>
            <a:pPr algn="ctr">
              <a:buFont typeface="Wingdings" pitchFamily="2" charset="2"/>
              <a:buChar char="ü"/>
            </a:pPr>
            <a:r>
              <a:rPr lang="en-US" dirty="0" smtClean="0"/>
              <a:t>Holding </a:t>
            </a:r>
            <a:r>
              <a:rPr lang="en-US" dirty="0"/>
              <a:t>the plank </a:t>
            </a:r>
            <a:r>
              <a:rPr lang="en-US" dirty="0" smtClean="0"/>
              <a:t>position</a:t>
            </a:r>
          </a:p>
          <a:p>
            <a:pPr algn="ctr">
              <a:buFont typeface="Wingdings" pitchFamily="2" charset="2"/>
              <a:buChar char="ü"/>
            </a:pPr>
            <a:r>
              <a:rPr lang="en-US" dirty="0" smtClean="0"/>
              <a:t>Bicycling</a:t>
            </a:r>
          </a:p>
          <a:p>
            <a:pPr algn="ctr">
              <a:buFont typeface="Wingdings" pitchFamily="2" charset="2"/>
              <a:buChar char="ü"/>
            </a:pPr>
            <a:r>
              <a:rPr lang="en-US" dirty="0" smtClean="0"/>
              <a:t>Rowing</a:t>
            </a:r>
          </a:p>
          <a:p>
            <a:pPr algn="ctr">
              <a:buFont typeface="Wingdings" pitchFamily="2" charset="2"/>
              <a:buChar char="ü"/>
            </a:pPr>
            <a:r>
              <a:rPr lang="en-US" dirty="0" smtClean="0"/>
              <a:t>Hiking</a:t>
            </a:r>
          </a:p>
          <a:p>
            <a:pPr algn="ctr">
              <a:buFont typeface="Wingdings" pitchFamily="2" charset="2"/>
              <a:buChar char="ü"/>
            </a:pPr>
            <a:r>
              <a:rPr lang="en-US" dirty="0" smtClean="0"/>
              <a:t>Volleyball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Autofit/>
          </a:bodyPr>
          <a:lstStyle/>
          <a:p>
            <a:r>
              <a:rPr lang="en-US" sz="4800" dirty="0" smtClean="0"/>
              <a:t>How do I improve my </a:t>
            </a:r>
            <a:r>
              <a:rPr lang="en-US" sz="4800" dirty="0" smtClean="0">
                <a:solidFill>
                  <a:srgbClr val="00B0F0"/>
                </a:solidFill>
              </a:rPr>
              <a:t>FLEXIBILITY</a:t>
            </a:r>
            <a:r>
              <a:rPr lang="en-US" sz="4800" dirty="0" smtClean="0"/>
              <a:t>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algn="ctr">
              <a:buFont typeface="Wingdings" pitchFamily="2" charset="2"/>
              <a:buChar char="ü"/>
            </a:pPr>
            <a:r>
              <a:rPr lang="en-US" dirty="0"/>
              <a:t>Stretch for 30 seconds on each leg twice a </a:t>
            </a:r>
            <a:r>
              <a:rPr lang="en-US" dirty="0" smtClean="0"/>
              <a:t>day</a:t>
            </a:r>
          </a:p>
          <a:p>
            <a:pPr algn="ctr">
              <a:buFont typeface="Wingdings" pitchFamily="2" charset="2"/>
              <a:buChar char="ü"/>
            </a:pPr>
            <a:r>
              <a:rPr lang="en-US" dirty="0" smtClean="0"/>
              <a:t>Standing </a:t>
            </a:r>
            <a:r>
              <a:rPr lang="en-US" dirty="0"/>
              <a:t>X stretch (touch </a:t>
            </a:r>
            <a:r>
              <a:rPr lang="en-US" dirty="0" smtClean="0"/>
              <a:t>opposite </a:t>
            </a:r>
            <a:r>
              <a:rPr lang="en-US" dirty="0"/>
              <a:t>toe</a:t>
            </a:r>
            <a:r>
              <a:rPr lang="en-US" dirty="0" smtClean="0"/>
              <a:t>)</a:t>
            </a:r>
          </a:p>
          <a:p>
            <a:pPr algn="ctr">
              <a:buFont typeface="Wingdings" pitchFamily="2" charset="2"/>
              <a:buChar char="ü"/>
            </a:pPr>
            <a:r>
              <a:rPr lang="en-US" dirty="0" smtClean="0"/>
              <a:t>Karate</a:t>
            </a:r>
          </a:p>
          <a:p>
            <a:pPr algn="ctr">
              <a:buFont typeface="Wingdings" pitchFamily="2" charset="2"/>
              <a:buChar char="ü"/>
            </a:pPr>
            <a:r>
              <a:rPr lang="en-US" dirty="0" smtClean="0"/>
              <a:t>Gymnastics</a:t>
            </a:r>
          </a:p>
          <a:p>
            <a:pPr algn="ctr">
              <a:buFont typeface="Wingdings" pitchFamily="2" charset="2"/>
              <a:buChar char="ü"/>
            </a:pPr>
            <a:r>
              <a:rPr lang="en-US" dirty="0" smtClean="0"/>
              <a:t>Yoga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7030A0"/>
                </a:solidFill>
                <a:latin typeface="Castellar" pitchFamily="18" charset="0"/>
              </a:rPr>
              <a:t>Physical Fitness</a:t>
            </a:r>
            <a:endParaRPr lang="en-US" sz="8800" dirty="0">
              <a:solidFill>
                <a:srgbClr val="7030A0"/>
              </a:solidFill>
              <a:latin typeface="Castellar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smtClean="0"/>
              <a:t>The </a:t>
            </a:r>
            <a:r>
              <a:rPr lang="en-US" sz="6600" dirty="0"/>
              <a:t>ability of the whole body to function at a high level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991600" cy="24384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7030A0"/>
                </a:solidFill>
                <a:latin typeface="Castellar" pitchFamily="18" charset="0"/>
              </a:rPr>
              <a:t>CARDIOVASCULAR ENDURANCE</a:t>
            </a:r>
            <a:endParaRPr lang="en-US" sz="6600" dirty="0">
              <a:solidFill>
                <a:srgbClr val="7030A0"/>
              </a:solidFill>
              <a:latin typeface="Castellar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6600" dirty="0"/>
              <a:t>How well the heart and lungs function over a long period of time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696200" cy="21336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7030A0"/>
                </a:solidFill>
                <a:latin typeface="Castellar" pitchFamily="18" charset="0"/>
              </a:rPr>
              <a:t>MUSCULAR STRENGTH</a:t>
            </a:r>
            <a:endParaRPr lang="en-US" sz="8800" dirty="0">
              <a:solidFill>
                <a:srgbClr val="7030A0"/>
              </a:solidFill>
              <a:latin typeface="Castellar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124200"/>
            <a:ext cx="8382000" cy="35814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chemeClr val="tx1"/>
                </a:solidFill>
              </a:rPr>
              <a:t>The </a:t>
            </a:r>
            <a:r>
              <a:rPr lang="en-US" sz="6600" dirty="0">
                <a:solidFill>
                  <a:schemeClr val="tx1"/>
                </a:solidFill>
              </a:rPr>
              <a:t>ability of a muscle to exert a force </a:t>
            </a:r>
            <a:r>
              <a:rPr lang="en-US" sz="6600" b="1" dirty="0">
                <a:solidFill>
                  <a:schemeClr val="tx1"/>
                </a:solidFill>
              </a:rPr>
              <a:t>one  time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2239962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7030A0"/>
                </a:solidFill>
                <a:latin typeface="Castellar" pitchFamily="18" charset="0"/>
              </a:rPr>
              <a:t>MUSCULAR ENDURANCE</a:t>
            </a:r>
            <a:endParaRPr lang="en-US" sz="5400" dirty="0">
              <a:solidFill>
                <a:srgbClr val="7030A0"/>
              </a:solidFill>
              <a:latin typeface="Castellar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4000" dirty="0"/>
              <a:t>The ability to use muscles for a </a:t>
            </a:r>
            <a:r>
              <a:rPr lang="en-US" sz="4000" b="1" dirty="0"/>
              <a:t>long period of </a:t>
            </a:r>
            <a:r>
              <a:rPr lang="en-US" sz="4000" b="1" dirty="0" smtClean="0"/>
              <a:t>time</a:t>
            </a:r>
          </a:p>
          <a:p>
            <a:pPr algn="ctr">
              <a:buNone/>
            </a:pPr>
            <a:r>
              <a:rPr lang="en-US" sz="4000" b="1" dirty="0" smtClean="0"/>
              <a:t>Or</a:t>
            </a:r>
          </a:p>
          <a:p>
            <a:pPr algn="ctr">
              <a:buNone/>
            </a:pPr>
            <a:r>
              <a:rPr lang="en-US" sz="4000" dirty="0" smtClean="0"/>
              <a:t>The </a:t>
            </a:r>
            <a:r>
              <a:rPr lang="en-US" sz="4000" dirty="0"/>
              <a:t>ability of the skeletal muscles to contract over an extended period of time.</a:t>
            </a:r>
            <a:endParaRPr lang="en-US" sz="4000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487</Words>
  <Application>Microsoft Macintosh PowerPoint</Application>
  <PresentationFormat>On-screen Show (4:3)</PresentationFormat>
  <Paragraphs>100</Paragraphs>
  <Slides>23</Slides>
  <Notes>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Fitness Unit Study Guide</vt:lpstr>
      <vt:lpstr>PowerPoint Presentation</vt:lpstr>
      <vt:lpstr>How do I improve my MUSCULAR STRENGTH??</vt:lpstr>
      <vt:lpstr>How do I improve my MUSCULAR ENDURANCE?</vt:lpstr>
      <vt:lpstr>How do I improve my FLEXIBILITY?</vt:lpstr>
      <vt:lpstr>Physical Fitness</vt:lpstr>
      <vt:lpstr>CARDIOVASCULAR ENDURANCE</vt:lpstr>
      <vt:lpstr>MUSCULAR STRENGTH</vt:lpstr>
      <vt:lpstr>MUSCULAR ENDURANCE</vt:lpstr>
      <vt:lpstr>FLEXIBILITY</vt:lpstr>
      <vt:lpstr>FLEXIBILITY  (continued)</vt:lpstr>
      <vt:lpstr>AEROBIC</vt:lpstr>
      <vt:lpstr>ANAEROBIC</vt:lpstr>
      <vt:lpstr>CONNECTICUT FITNESS  TEST</vt:lpstr>
      <vt:lpstr>CURL-UP  SKILL CUES</vt:lpstr>
      <vt:lpstr>PowerPoint Presentation</vt:lpstr>
      <vt:lpstr>PUSH-UP  SKILL CUES</vt:lpstr>
      <vt:lpstr>PowerPoint Presentation</vt:lpstr>
      <vt:lpstr>SIT &amp; REACH  SKILL CUES</vt:lpstr>
      <vt:lpstr>Click to view the Sit &amp; Reach Test  </vt:lpstr>
      <vt:lpstr>MILE RUN  SKILL CUES</vt:lpstr>
      <vt:lpstr>Click to view  the Mile Run video</vt:lpstr>
      <vt:lpstr>PowerPoint Presentation</vt:lpstr>
    </vt:vector>
  </TitlesOfParts>
  <Company>NMPS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Fitness Unit Study Guide</dc:title>
  <dc:creator>holdene</dc:creator>
  <cp:lastModifiedBy>Daniella Duque</cp:lastModifiedBy>
  <cp:revision>34</cp:revision>
  <dcterms:created xsi:type="dcterms:W3CDTF">2014-09-17T14:26:26Z</dcterms:created>
  <dcterms:modified xsi:type="dcterms:W3CDTF">2014-10-07T00:29:02Z</dcterms:modified>
</cp:coreProperties>
</file>